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91646B-9158-450B-86E1-CD5D8B77F1AE}"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2034782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1646B-9158-450B-86E1-CD5D8B77F1AE}"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370709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1646B-9158-450B-86E1-CD5D8B77F1AE}"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2388448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1646B-9158-450B-86E1-CD5D8B77F1AE}"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1756616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91646B-9158-450B-86E1-CD5D8B77F1AE}"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243366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91646B-9158-450B-86E1-CD5D8B77F1AE}"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389974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91646B-9158-450B-86E1-CD5D8B77F1AE}" type="datetimeFigureOut">
              <a:rPr lang="en-US" smtClean="0"/>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1691251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91646B-9158-450B-86E1-CD5D8B77F1AE}" type="datetimeFigureOut">
              <a:rPr lang="en-US" smtClean="0"/>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212304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1646B-9158-450B-86E1-CD5D8B77F1AE}" type="datetimeFigureOut">
              <a:rPr lang="en-US" smtClean="0"/>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2276555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1646B-9158-450B-86E1-CD5D8B77F1AE}"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3169316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1646B-9158-450B-86E1-CD5D8B77F1AE}"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28FC9F-5023-4B3A-B0E4-027DF0016A5D}" type="slidenum">
              <a:rPr lang="en-US" smtClean="0"/>
              <a:t>‹#›</a:t>
            </a:fld>
            <a:endParaRPr lang="en-US"/>
          </a:p>
        </p:txBody>
      </p:sp>
    </p:spTree>
    <p:extLst>
      <p:ext uri="{BB962C8B-B14F-4D97-AF65-F5344CB8AC3E}">
        <p14:creationId xmlns:p14="http://schemas.microsoft.com/office/powerpoint/2010/main" val="1142825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1646B-9158-450B-86E1-CD5D8B77F1AE}" type="datetimeFigureOut">
              <a:rPr lang="en-US" smtClean="0"/>
              <a:t>10/24/2019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28FC9F-5023-4B3A-B0E4-027DF0016A5D}" type="slidenum">
              <a:rPr lang="en-US" smtClean="0"/>
              <a:t>‹#›</a:t>
            </a:fld>
            <a:endParaRPr lang="en-US"/>
          </a:p>
        </p:txBody>
      </p:sp>
    </p:spTree>
    <p:extLst>
      <p:ext uri="{BB962C8B-B14F-4D97-AF65-F5344CB8AC3E}">
        <p14:creationId xmlns:p14="http://schemas.microsoft.com/office/powerpoint/2010/main" val="555986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hyperlink" Target="https://www.healthline.com/human-body-maps/shoulder-muscles#1"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
            <a:ext cx="7772400" cy="1470025"/>
          </a:xfrm>
        </p:spPr>
        <p:txBody>
          <a:bodyPr/>
          <a:lstStyle/>
          <a:p>
            <a:r>
              <a:rPr lang="en-US" dirty="0" smtClean="0"/>
              <a:t>Rotational Dynamics</a:t>
            </a:r>
            <a:endParaRPr lang="en-US" dirty="0"/>
          </a:p>
        </p:txBody>
      </p:sp>
      <p:sp>
        <p:nvSpPr>
          <p:cNvPr id="4" name="Rectangle 3"/>
          <p:cNvSpPr/>
          <p:nvPr/>
        </p:nvSpPr>
        <p:spPr>
          <a:xfrm>
            <a:off x="3962400" y="1447800"/>
            <a:ext cx="1404552" cy="646331"/>
          </a:xfrm>
          <a:prstGeom prst="rect">
            <a:avLst/>
          </a:prstGeom>
        </p:spPr>
        <p:txBody>
          <a:bodyPr wrap="none">
            <a:spAutoFit/>
          </a:bodyPr>
          <a:lstStyle/>
          <a:p>
            <a:r>
              <a:rPr lang="en-US" sz="3600" dirty="0" err="1"/>
              <a:t>Σ</a:t>
            </a:r>
            <a:r>
              <a:rPr lang="en-US" sz="3600" b="1" dirty="0" err="1"/>
              <a:t>τ</a:t>
            </a:r>
            <a:r>
              <a:rPr lang="en-US" sz="3600" dirty="0"/>
              <a:t> = I</a:t>
            </a:r>
            <a:r>
              <a:rPr lang="en-US" sz="3600" b="1" dirty="0"/>
              <a:t>α</a:t>
            </a:r>
            <a:endParaRPr lang="en-US" sz="3600" dirty="0"/>
          </a:p>
        </p:txBody>
      </p:sp>
      <p:graphicFrame>
        <p:nvGraphicFramePr>
          <p:cNvPr id="6" name="Object 5"/>
          <p:cNvGraphicFramePr>
            <a:graphicFrameLocks noChangeAspect="1"/>
          </p:cNvGraphicFramePr>
          <p:nvPr>
            <p:extLst>
              <p:ext uri="{D42A27DB-BD31-4B8C-83A1-F6EECF244321}">
                <p14:modId xmlns:p14="http://schemas.microsoft.com/office/powerpoint/2010/main" val="3481755826"/>
              </p:ext>
            </p:extLst>
          </p:nvPr>
        </p:nvGraphicFramePr>
        <p:xfrm>
          <a:off x="6477000" y="2358989"/>
          <a:ext cx="952500" cy="333375"/>
        </p:xfrm>
        <a:graphic>
          <a:graphicData uri="http://schemas.openxmlformats.org/presentationml/2006/ole">
            <mc:AlternateContent xmlns:mc="http://schemas.openxmlformats.org/markup-compatibility/2006">
              <mc:Choice xmlns:v="urn:schemas-microsoft-com:vml" Requires="v">
                <p:oleObj spid="_x0000_s2055" r:id="rId3" imgW="761669" imgH="266584" progId="Equation.3">
                  <p:embed/>
                </p:oleObj>
              </mc:Choice>
              <mc:Fallback>
                <p:oleObj r:id="rId3" imgW="761669" imgH="26658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2358989"/>
                        <a:ext cx="9525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3810000" y="2286000"/>
            <a:ext cx="2180405" cy="369332"/>
          </a:xfrm>
          <a:prstGeom prst="rect">
            <a:avLst/>
          </a:prstGeom>
        </p:spPr>
        <p:txBody>
          <a:bodyPr wrap="none">
            <a:spAutoFit/>
          </a:bodyPr>
          <a:lstStyle/>
          <a:p>
            <a:r>
              <a:rPr kumimoji="0" lang="en-US" alt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a:t>
            </a:r>
            <a:r>
              <a:rPr kumimoji="0" lang="en-US" alt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Rotational inertia;</a:t>
            </a:r>
            <a:endParaRPr lang="en-US" dirty="0"/>
          </a:p>
        </p:txBody>
      </p:sp>
      <p:pic>
        <p:nvPicPr>
          <p:cNvPr id="8"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9450" y="2971800"/>
            <a:ext cx="5089525" cy="3783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371600" y="2282932"/>
            <a:ext cx="1779077" cy="369332"/>
          </a:xfrm>
          <a:prstGeom prst="rect">
            <a:avLst/>
          </a:prstGeom>
        </p:spPr>
        <p:txBody>
          <a:bodyPr wrap="none">
            <a:spAutoFit/>
          </a:bodyPr>
          <a:lstStyle/>
          <a:p>
            <a:r>
              <a:rPr lang="en-US" dirty="0"/>
              <a:t>torque = τ = LA·</a:t>
            </a:r>
            <a:r>
              <a:rPr lang="en-US" baseline="-25000" dirty="0"/>
              <a:t> </a:t>
            </a:r>
            <a:r>
              <a:rPr lang="en-US" dirty="0"/>
              <a:t>F</a:t>
            </a:r>
          </a:p>
        </p:txBody>
      </p:sp>
      <p:sp>
        <p:nvSpPr>
          <p:cNvPr id="10" name="TextBox 9"/>
          <p:cNvSpPr txBox="1"/>
          <p:nvPr/>
        </p:nvSpPr>
        <p:spPr>
          <a:xfrm>
            <a:off x="2050863" y="1586299"/>
            <a:ext cx="1931477" cy="369332"/>
          </a:xfrm>
          <a:prstGeom prst="rect">
            <a:avLst/>
          </a:prstGeom>
          <a:noFill/>
        </p:spPr>
        <p:txBody>
          <a:bodyPr wrap="square" rtlCol="0">
            <a:spAutoFit/>
          </a:bodyPr>
          <a:lstStyle/>
          <a:p>
            <a:r>
              <a:rPr lang="en-US" dirty="0" smtClean="0"/>
              <a:t>Newton’s 2</a:t>
            </a:r>
            <a:r>
              <a:rPr lang="en-US" baseline="30000" dirty="0" smtClean="0"/>
              <a:t>nd</a:t>
            </a:r>
            <a:r>
              <a:rPr lang="en-US" dirty="0" smtClean="0"/>
              <a:t> law:</a:t>
            </a:r>
            <a:endParaRPr lang="en-US" dirty="0"/>
          </a:p>
        </p:txBody>
      </p:sp>
    </p:spTree>
    <p:extLst>
      <p:ext uri="{BB962C8B-B14F-4D97-AF65-F5344CB8AC3E}">
        <p14:creationId xmlns:p14="http://schemas.microsoft.com/office/powerpoint/2010/main" val="112150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2789"/>
            <a:ext cx="8229600" cy="1143000"/>
          </a:xfrm>
        </p:spPr>
        <p:txBody>
          <a:bodyPr/>
          <a:lstStyle/>
          <a:p>
            <a:r>
              <a:rPr lang="en-US" dirty="0" smtClean="0"/>
              <a:t>Problem 12, </a:t>
            </a:r>
            <a:r>
              <a:rPr lang="en-US" dirty="0" err="1" smtClean="0"/>
              <a:t>Ch</a:t>
            </a:r>
            <a:r>
              <a:rPr lang="en-US" dirty="0" smtClean="0"/>
              <a:t> 10, </a:t>
            </a:r>
            <a:r>
              <a:rPr lang="en-US" dirty="0" err="1" smtClean="0"/>
              <a:t>OpenStax</a:t>
            </a:r>
            <a:r>
              <a:rPr lang="en-US" dirty="0" smtClean="0"/>
              <a:t> CP</a:t>
            </a:r>
            <a:endParaRPr lang="en-US" dirty="0"/>
          </a:p>
        </p:txBody>
      </p:sp>
      <p:pic>
        <p:nvPicPr>
          <p:cNvPr id="1027" name="Picture 3" descr="Image result for forearm arm muscles anatom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733800"/>
            <a:ext cx="3733800" cy="280162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239996" y="6611779"/>
            <a:ext cx="3904004" cy="246221"/>
          </a:xfrm>
          <a:prstGeom prst="rect">
            <a:avLst/>
          </a:prstGeom>
        </p:spPr>
        <p:txBody>
          <a:bodyPr wrap="square">
            <a:spAutoFit/>
          </a:bodyPr>
          <a:lstStyle/>
          <a:p>
            <a:r>
              <a:rPr lang="en-US" sz="1000" dirty="0" smtClean="0">
                <a:hlinkClick r:id="rId3"/>
              </a:rPr>
              <a:t>https://www.healthline.com/human-body-maps/shoulder-muscles#1</a:t>
            </a:r>
            <a:endParaRPr lang="en-US" sz="1000" dirty="0"/>
          </a:p>
        </p:txBody>
      </p:sp>
      <p:sp>
        <p:nvSpPr>
          <p:cNvPr id="6" name="Rectangle 5"/>
          <p:cNvSpPr/>
          <p:nvPr/>
        </p:nvSpPr>
        <p:spPr>
          <a:xfrm>
            <a:off x="45578" y="1219200"/>
            <a:ext cx="9067800" cy="1200329"/>
          </a:xfrm>
          <a:prstGeom prst="rect">
            <a:avLst/>
          </a:prstGeom>
        </p:spPr>
        <p:txBody>
          <a:bodyPr wrap="square">
            <a:spAutoFit/>
          </a:bodyPr>
          <a:lstStyle/>
          <a:p>
            <a:r>
              <a:rPr lang="en-US" dirty="0"/>
              <a:t>12. The triceps muscle in the back of the upper arm extends the forearm. This muscle in a professional boxer exerts a force of </a:t>
            </a:r>
            <a:r>
              <a:rPr lang="en-US" dirty="0" smtClean="0"/>
              <a:t>2.00×10</a:t>
            </a:r>
            <a:r>
              <a:rPr lang="en-US" baseline="30000" dirty="0" smtClean="0"/>
              <a:t>3</a:t>
            </a:r>
            <a:r>
              <a:rPr lang="en-US" dirty="0" smtClean="0"/>
              <a:t> </a:t>
            </a:r>
            <a:r>
              <a:rPr lang="en-US" dirty="0"/>
              <a:t>N with an effective perpendicular lever arm of 3.00 cm, producing an angular acceleration of the forearm of 120 rad/s</a:t>
            </a:r>
            <a:r>
              <a:rPr lang="en-US" baseline="30000" dirty="0"/>
              <a:t>2</a:t>
            </a:r>
            <a:r>
              <a:rPr lang="en-US" dirty="0"/>
              <a:t> . What is the moment of inertia of the boxer’s forearm? </a:t>
            </a:r>
          </a:p>
        </p:txBody>
      </p:sp>
    </p:spTree>
    <p:extLst>
      <p:ext uri="{BB962C8B-B14F-4D97-AF65-F5344CB8AC3E}">
        <p14:creationId xmlns:p14="http://schemas.microsoft.com/office/powerpoint/2010/main" val="1623214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13, </a:t>
            </a:r>
            <a:r>
              <a:rPr lang="en-US" dirty="0" err="1" smtClean="0"/>
              <a:t>Ch</a:t>
            </a:r>
            <a:r>
              <a:rPr lang="en-US" dirty="0" smtClean="0"/>
              <a:t> 10, </a:t>
            </a:r>
            <a:r>
              <a:rPr lang="en-US" dirty="0" err="1" smtClean="0"/>
              <a:t>OpenStax</a:t>
            </a:r>
            <a:r>
              <a:rPr lang="en-US" dirty="0" smtClean="0"/>
              <a:t> CP</a:t>
            </a:r>
            <a:endParaRPr lang="en-US" dirty="0"/>
          </a:p>
        </p:txBody>
      </p:sp>
      <p:sp>
        <p:nvSpPr>
          <p:cNvPr id="4" name="Rectangle 3"/>
          <p:cNvSpPr/>
          <p:nvPr/>
        </p:nvSpPr>
        <p:spPr>
          <a:xfrm>
            <a:off x="346105" y="1371600"/>
            <a:ext cx="8763000" cy="1200329"/>
          </a:xfrm>
          <a:prstGeom prst="rect">
            <a:avLst/>
          </a:prstGeom>
        </p:spPr>
        <p:txBody>
          <a:bodyPr wrap="square">
            <a:spAutoFit/>
          </a:bodyPr>
          <a:lstStyle/>
          <a:p>
            <a:r>
              <a:rPr lang="en-US" dirty="0"/>
              <a:t>13. A soccer player extends her lower leg in a kicking motion by exerting a force with the muscle above the knee in the front of her leg. She produces an angular acceleration of 30.00 rad/s</a:t>
            </a:r>
            <a:r>
              <a:rPr lang="en-US" baseline="30000" dirty="0"/>
              <a:t>2</a:t>
            </a:r>
            <a:r>
              <a:rPr lang="en-US" dirty="0"/>
              <a:t> and her lower leg has a moment of inertia of 0.750 kg ⋅ m</a:t>
            </a:r>
            <a:r>
              <a:rPr lang="en-US" baseline="30000" dirty="0"/>
              <a:t>2</a:t>
            </a:r>
            <a:r>
              <a:rPr lang="en-US" dirty="0"/>
              <a:t> . What is the force exerted by the muscle if its effective perpendicular lever arm is 1.90 cm? </a:t>
            </a:r>
          </a:p>
        </p:txBody>
      </p:sp>
    </p:spTree>
    <p:extLst>
      <p:ext uri="{BB962C8B-B14F-4D97-AF65-F5344CB8AC3E}">
        <p14:creationId xmlns:p14="http://schemas.microsoft.com/office/powerpoint/2010/main" val="2522259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14, </a:t>
            </a:r>
            <a:r>
              <a:rPr lang="en-US" dirty="0" err="1" smtClean="0"/>
              <a:t>Ch</a:t>
            </a:r>
            <a:r>
              <a:rPr lang="en-US" dirty="0" smtClean="0"/>
              <a:t> 10, </a:t>
            </a:r>
            <a:r>
              <a:rPr lang="en-US" dirty="0" err="1" smtClean="0"/>
              <a:t>OpenStax</a:t>
            </a:r>
            <a:r>
              <a:rPr lang="en-US" dirty="0" smtClean="0"/>
              <a:t> CP</a:t>
            </a:r>
            <a:endParaRPr lang="en-US" dirty="0"/>
          </a:p>
        </p:txBody>
      </p:sp>
      <p:sp>
        <p:nvSpPr>
          <p:cNvPr id="4" name="Rectangle 3"/>
          <p:cNvSpPr/>
          <p:nvPr/>
        </p:nvSpPr>
        <p:spPr>
          <a:xfrm>
            <a:off x="381000" y="1447800"/>
            <a:ext cx="8763000" cy="1200329"/>
          </a:xfrm>
          <a:prstGeom prst="rect">
            <a:avLst/>
          </a:prstGeom>
        </p:spPr>
        <p:txBody>
          <a:bodyPr wrap="square">
            <a:spAutoFit/>
          </a:bodyPr>
          <a:lstStyle/>
          <a:p>
            <a:r>
              <a:rPr lang="en-US" dirty="0"/>
              <a:t>14. Suppose you exert a force of 180 N tangential to a 0.280-m-radius 75.0-kg grindstone (a solid disk). (a)What torque is exerted? (b) What is the angular acceleration assuming negligible opposing friction? (c) What is the angular acceleration if there is an opposing frictional force of 20.0 N exerted 1.50 cm from the axis?</a:t>
            </a:r>
          </a:p>
        </p:txBody>
      </p:sp>
    </p:spTree>
    <p:extLst>
      <p:ext uri="{BB962C8B-B14F-4D97-AF65-F5344CB8AC3E}">
        <p14:creationId xmlns:p14="http://schemas.microsoft.com/office/powerpoint/2010/main" val="2844778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15, </a:t>
            </a:r>
            <a:r>
              <a:rPr lang="en-US" dirty="0" err="1" smtClean="0"/>
              <a:t>Ch</a:t>
            </a:r>
            <a:r>
              <a:rPr lang="en-US" dirty="0" smtClean="0"/>
              <a:t> 10, </a:t>
            </a:r>
            <a:r>
              <a:rPr lang="en-US" dirty="0" err="1" smtClean="0"/>
              <a:t>OpenStax</a:t>
            </a:r>
            <a:r>
              <a:rPr lang="en-US" dirty="0" smtClean="0"/>
              <a:t> CP</a:t>
            </a:r>
            <a:endParaRPr lang="en-US" dirty="0"/>
          </a:p>
        </p:txBody>
      </p:sp>
      <p:pic>
        <p:nvPicPr>
          <p:cNvPr id="4" name="Picture 3" descr="The given figure shows the rear wheel of a motorcycle. A force F is indicated by a red arrow pointing leftward at a distance r from its center. Two arrows representing radii R-one and R-two are also indicated. A curved yellow arrow indicates an acceleration alpha and a curved blue arrow indicates an angular velocity omega, both in counter-clockwise direction."/>
          <p:cNvPicPr/>
          <p:nvPr/>
        </p:nvPicPr>
        <p:blipFill>
          <a:blip r:embed="rId2">
            <a:extLst>
              <a:ext uri="{28A0092B-C50C-407E-A947-70E740481C1C}">
                <a14:useLocalDpi xmlns:a14="http://schemas.microsoft.com/office/drawing/2010/main" val="0"/>
              </a:ext>
            </a:extLst>
          </a:blip>
          <a:srcRect/>
          <a:stretch>
            <a:fillRect/>
          </a:stretch>
        </p:blipFill>
        <p:spPr bwMode="auto">
          <a:xfrm>
            <a:off x="6424301" y="1524000"/>
            <a:ext cx="2640330" cy="3236595"/>
          </a:xfrm>
          <a:prstGeom prst="rect">
            <a:avLst/>
          </a:prstGeom>
          <a:noFill/>
          <a:ln>
            <a:noFill/>
          </a:ln>
        </p:spPr>
      </p:pic>
      <p:sp>
        <p:nvSpPr>
          <p:cNvPr id="5" name="Rectangle 4"/>
          <p:cNvSpPr/>
          <p:nvPr/>
        </p:nvSpPr>
        <p:spPr>
          <a:xfrm>
            <a:off x="152399" y="1443841"/>
            <a:ext cx="6271901" cy="2862322"/>
          </a:xfrm>
          <a:prstGeom prst="rect">
            <a:avLst/>
          </a:prstGeom>
        </p:spPr>
        <p:txBody>
          <a:bodyPr wrap="square">
            <a:spAutoFit/>
          </a:bodyPr>
          <a:lstStyle/>
          <a:p>
            <a:r>
              <a:rPr lang="en-US" dirty="0"/>
              <a:t>15. Consider the 12.0 kg motorcycle wheel shown in Figure 10.38. Assume it to be approximately an annular ring with an inner radius of 0.280 m and an outer radius of 0.330 m. The motorcycle is on its center stand, so that the wheel can spin freely. </a:t>
            </a:r>
            <a:r>
              <a:rPr lang="en-US" dirty="0" smtClean="0"/>
              <a:t/>
            </a:r>
            <a:br>
              <a:rPr lang="en-US" dirty="0" smtClean="0"/>
            </a:br>
            <a:r>
              <a:rPr lang="en-US" dirty="0" smtClean="0"/>
              <a:t>(</a:t>
            </a:r>
            <a:r>
              <a:rPr lang="en-US" dirty="0"/>
              <a:t>a) If the drive chain exerts a force of 2200 N at a radius of 5.00 cm, what is the angular acceleration of the wheel? </a:t>
            </a:r>
            <a:r>
              <a:rPr lang="en-US" dirty="0" smtClean="0"/>
              <a:t/>
            </a:r>
            <a:br>
              <a:rPr lang="en-US" dirty="0" smtClean="0"/>
            </a:br>
            <a:r>
              <a:rPr lang="en-US" dirty="0" smtClean="0"/>
              <a:t>(</a:t>
            </a:r>
            <a:r>
              <a:rPr lang="en-US" dirty="0"/>
              <a:t>b) </a:t>
            </a:r>
            <a:r>
              <a:rPr lang="en-US" dirty="0" smtClean="0"/>
              <a:t>How </a:t>
            </a:r>
            <a:r>
              <a:rPr lang="en-US" dirty="0"/>
              <a:t>long, starting from rest, does it take to reach an angular velocity of 80.0 rad/s? </a:t>
            </a:r>
            <a:endParaRPr lang="en-US" dirty="0" smtClean="0"/>
          </a:p>
          <a:p>
            <a:r>
              <a:rPr lang="en-US" i="1" dirty="0" smtClean="0"/>
              <a:t>                                                         I</a:t>
            </a:r>
            <a:r>
              <a:rPr lang="en-US" dirty="0" smtClean="0"/>
              <a:t> (annular ring</a:t>
            </a:r>
            <a:r>
              <a:rPr lang="en-US" dirty="0"/>
              <a:t>) = 0.5 </a:t>
            </a:r>
            <a:r>
              <a:rPr lang="en-US" i="1" dirty="0" smtClean="0"/>
              <a:t>M(R</a:t>
            </a:r>
            <a:r>
              <a:rPr lang="en-US" i="1" baseline="-25000" dirty="0" smtClean="0"/>
              <a:t>1</a:t>
            </a:r>
            <a:r>
              <a:rPr lang="en-US" i="1" baseline="30000" dirty="0" smtClean="0"/>
              <a:t>2</a:t>
            </a:r>
            <a:r>
              <a:rPr lang="en-US" i="1" dirty="0" smtClean="0"/>
              <a:t> </a:t>
            </a:r>
            <a:r>
              <a:rPr lang="en-US" i="1" dirty="0"/>
              <a:t>+R</a:t>
            </a:r>
            <a:r>
              <a:rPr lang="en-US" i="1" baseline="-25000" dirty="0"/>
              <a:t>2</a:t>
            </a:r>
            <a:r>
              <a:rPr lang="en-US" i="1" baseline="30000" dirty="0"/>
              <a:t>2</a:t>
            </a:r>
            <a:r>
              <a:rPr lang="en-US" i="1" dirty="0"/>
              <a:t> )</a:t>
            </a:r>
            <a:endParaRPr lang="en-US" dirty="0"/>
          </a:p>
        </p:txBody>
      </p:sp>
    </p:spTree>
    <p:extLst>
      <p:ext uri="{BB962C8B-B14F-4D97-AF65-F5344CB8AC3E}">
        <p14:creationId xmlns:p14="http://schemas.microsoft.com/office/powerpoint/2010/main" val="1678197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P40, Ch9, </a:t>
            </a:r>
            <a:r>
              <a:rPr lang="en-US" dirty="0" err="1" smtClean="0"/>
              <a:t>Cutnell</a:t>
            </a:r>
            <a:r>
              <a:rPr lang="en-US" dirty="0" smtClean="0"/>
              <a:t> &amp; Johnston, 10thED</a:t>
            </a:r>
            <a:endParaRPr lang="en-US" dirty="0"/>
          </a:p>
        </p:txBody>
      </p:sp>
      <mc:AlternateContent xmlns:mc="http://schemas.openxmlformats.org/markup-compatibility/2006">
        <mc:Choice xmlns:a14="http://schemas.microsoft.com/office/drawing/2010/main" Requires="a14">
          <p:sp>
            <p:nvSpPr>
              <p:cNvPr id="17" name="Rectangle 16"/>
              <p:cNvSpPr/>
              <p:nvPr/>
            </p:nvSpPr>
            <p:spPr>
              <a:xfrm>
                <a:off x="152400" y="1600802"/>
                <a:ext cx="6400800" cy="2895921"/>
              </a:xfrm>
              <a:prstGeom prst="rect">
                <a:avLst/>
              </a:prstGeom>
            </p:spPr>
            <p:txBody>
              <a:bodyPr wrap="square">
                <a:spAutoFit/>
              </a:bodyPr>
              <a:lstStyle/>
              <a:p>
                <a:r>
                  <a:rPr lang="en-US" dirty="0" smtClean="0"/>
                  <a:t>The drawing shows a model for the motion of the human forearm in throwing a dart. Because of the force, </a:t>
                </a:r>
                <a14:m>
                  <m:oMath xmlns:m="http://schemas.openxmlformats.org/officeDocument/2006/math">
                    <m:acc>
                      <m:accPr>
                        <m:chr m:val="⃗"/>
                        <m:ctrlPr>
                          <a:rPr lang="en-US" i="1" smtClean="0">
                            <a:latin typeface="Cambria Math"/>
                          </a:rPr>
                        </m:ctrlPr>
                      </m:accPr>
                      <m:e>
                        <m:r>
                          <a:rPr lang="en-US" b="0" i="1" smtClean="0">
                            <a:latin typeface="Cambria Math"/>
                          </a:rPr>
                          <m:t>𝑀</m:t>
                        </m:r>
                      </m:e>
                    </m:acc>
                  </m:oMath>
                </a14:m>
                <a:r>
                  <a:rPr lang="en-US" dirty="0"/>
                  <a:t>  applied by the triceps muscle, the forearm can rotate about an axis at the elbow joint. Assume that the forearm has the dimensions shown in the drawing and a moment of inertia </a:t>
                </a:r>
                <a:r>
                  <a:rPr lang="en-US" dirty="0" smtClean="0"/>
                  <a:t>of 0.065 kg.m</a:t>
                </a:r>
                <a:r>
                  <a:rPr lang="en-US" baseline="30000" dirty="0" smtClean="0"/>
                  <a:t>2</a:t>
                </a:r>
                <a:r>
                  <a:rPr lang="en-US" dirty="0"/>
                  <a:t> </a:t>
                </a:r>
                <a:r>
                  <a:rPr lang="en-US" dirty="0" smtClean="0"/>
                  <a:t>(</a:t>
                </a:r>
                <a:r>
                  <a:rPr lang="en-US" dirty="0"/>
                  <a:t>including the effect of the dart) relative to the axis at the </a:t>
                </a:r>
                <a:r>
                  <a:rPr lang="en-US" dirty="0" smtClean="0"/>
                  <a:t>elbow joint. </a:t>
                </a:r>
                <a:r>
                  <a:rPr lang="en-US" dirty="0"/>
                  <a:t>Assume also that the force  acts perpendicular to the forearm. Ignoring the effect of gravity and any frictional forces, determine the magnitude of the force  needed to give the dart a tangential speed of  in 0.10 s. </a:t>
                </a:r>
              </a:p>
            </p:txBody>
          </p:sp>
        </mc:Choice>
        <mc:Fallback>
          <p:sp>
            <p:nvSpPr>
              <p:cNvPr id="17" name="Rectangle 16"/>
              <p:cNvSpPr>
                <a:spLocks noRot="1" noChangeAspect="1" noMove="1" noResize="1" noEditPoints="1" noAdjustHandles="1" noChangeArrowheads="1" noChangeShapeType="1" noTextEdit="1"/>
              </p:cNvSpPr>
              <p:nvPr/>
            </p:nvSpPr>
            <p:spPr>
              <a:xfrm>
                <a:off x="152400" y="1600802"/>
                <a:ext cx="6400800" cy="2895921"/>
              </a:xfrm>
              <a:prstGeom prst="rect">
                <a:avLst/>
              </a:prstGeom>
              <a:blipFill rotWithShape="1">
                <a:blip r:embed="rId2"/>
                <a:stretch>
                  <a:fillRect l="-762" t="-1053" r="-1048" b="-2526"/>
                </a:stretch>
              </a:blipFill>
            </p:spPr>
            <p:txBody>
              <a:bodyPr/>
              <a:lstStyle/>
              <a:p>
                <a:r>
                  <a:rPr lang="en-US">
                    <a:noFill/>
                  </a:rPr>
                  <a:t> </a:t>
                </a:r>
              </a:p>
            </p:txBody>
          </p:sp>
        </mc:Fallback>
      </mc:AlternateContent>
      <p:pic>
        <p:nvPicPr>
          <p:cNvPr id="3102" name="Picture 30" descr="Human forearm holds dart. Distance of dart and M vector, directed leftwards from point marked “axis of elbow joint” is 0.28m and 0.025m, respectivel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182190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521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TotalTime>
  <Words>338</Words>
  <Application>Microsoft Office PowerPoint</Application>
  <PresentationFormat>On-screen Show (4:3)</PresentationFormat>
  <Paragraphs>17</Paragraphs>
  <Slides>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8" baseType="lpstr">
      <vt:lpstr>Office Theme</vt:lpstr>
      <vt:lpstr>Equation.3</vt:lpstr>
      <vt:lpstr>Rotational Dynamics</vt:lpstr>
      <vt:lpstr>Problem 12, Ch 10, OpenStax CP</vt:lpstr>
      <vt:lpstr>Problem 13, Ch 10, OpenStax CP</vt:lpstr>
      <vt:lpstr>Problem 14, Ch 10, OpenStax CP</vt:lpstr>
      <vt:lpstr>Problem 15, Ch 10, OpenStax CP</vt:lpstr>
      <vt:lpstr>P40, Ch9, Cutnell &amp; Johnston, 10thED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Maheswaranathan, Ponn</dc:creator>
  <cp:lastModifiedBy>Maheswaranathan, Ponn</cp:lastModifiedBy>
  <cp:revision>8</cp:revision>
  <dcterms:created xsi:type="dcterms:W3CDTF">2019-10-24T16:09:24Z</dcterms:created>
  <dcterms:modified xsi:type="dcterms:W3CDTF">2019-10-24T23:54:52Z</dcterms:modified>
</cp:coreProperties>
</file>